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E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3"/>
    <p:restoredTop sz="86783"/>
  </p:normalViewPr>
  <p:slideViewPr>
    <p:cSldViewPr snapToGrid="0">
      <p:cViewPr varScale="1">
        <p:scale>
          <a:sx n="93" d="100"/>
          <a:sy n="93" d="100"/>
        </p:scale>
        <p:origin x="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DA91-65E8-FE47-B54C-221DD4577712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B3AFE-821E-CE4C-8B6A-CCFAF3640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logos from their websites, </a:t>
            </a:r>
            <a:r>
              <a:rPr lang="en-US" dirty="0" err="1"/>
              <a:t>www.apa.org</a:t>
            </a:r>
            <a:r>
              <a:rPr lang="en-US" dirty="0"/>
              <a:t> and </a:t>
            </a:r>
            <a:r>
              <a:rPr lang="en-US" dirty="0" err="1"/>
              <a:t>www.psychiatry.org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B3AFE-821E-CE4C-8B6A-CCFAF36402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7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B3AFE-821E-CE4C-8B6A-CCFAF36402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5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41E71-5605-7541-1193-AC0D68736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633AB-B221-A446-D333-E8C2B0DC3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3DC72D-8FEA-6BDA-B73A-9B12E6AA0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Stamp: https://</a:t>
            </a:r>
            <a:r>
              <a:rPr lang="en-US" dirty="0" err="1"/>
              <a:t>www.qclabels.com</a:t>
            </a:r>
            <a:r>
              <a:rPr lang="en-US" dirty="0"/>
              <a:t>/rejected-date-inspection-self-inked-stamp/sku-is-0114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Block: https://</a:t>
            </a:r>
            <a:r>
              <a:rPr lang="en-US" dirty="0" err="1"/>
              <a:t>cdn.nba.com</a:t>
            </a:r>
            <a:r>
              <a:rPr lang="en-US" dirty="0"/>
              <a:t>/teams/legacy/</a:t>
            </a:r>
            <a:r>
              <a:rPr lang="en-US" dirty="0" err="1"/>
              <a:t>www.nba.com</a:t>
            </a:r>
            <a:r>
              <a:rPr lang="en-US" dirty="0"/>
              <a:t>/nuggets/sites/nuggets/files/52563801_10.jpg</a:t>
            </a:r>
          </a:p>
          <a:p>
            <a:r>
              <a:rPr lang="en-US" dirty="0" err="1"/>
              <a:t>Mutumbo</a:t>
            </a:r>
            <a:r>
              <a:rPr lang="en-US" dirty="0"/>
              <a:t> gloating: https://</a:t>
            </a:r>
            <a:r>
              <a:rPr lang="en-US" dirty="0" err="1"/>
              <a:t>www.basketballnetwork.net</a:t>
            </a:r>
            <a:r>
              <a:rPr lang="en-US" dirty="0"/>
              <a:t>/.image/</a:t>
            </a:r>
            <a:r>
              <a:rPr lang="en-US" dirty="0" err="1"/>
              <a:t>t_share</a:t>
            </a:r>
            <a:r>
              <a:rPr lang="en-US" dirty="0"/>
              <a:t>/MTg3MTYwOTUzNDIzNDcyNTI2/dikembe-1.jpg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E8DDF-6E3A-B66D-EF06-7F8D9F5C4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B3AFE-821E-CE4C-8B6A-CCFAF36402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9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Stamp: https://</a:t>
            </a:r>
            <a:r>
              <a:rPr lang="en-US" dirty="0" err="1"/>
              <a:t>www.qclabels.com</a:t>
            </a:r>
            <a:r>
              <a:rPr lang="en-US" dirty="0"/>
              <a:t>/rejected-date-inspection-self-inked-stamp/sku-is-0114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Block: https://</a:t>
            </a:r>
            <a:r>
              <a:rPr lang="en-US" dirty="0" err="1"/>
              <a:t>cdn.nba.com</a:t>
            </a:r>
            <a:r>
              <a:rPr lang="en-US" dirty="0"/>
              <a:t>/teams/legacy/</a:t>
            </a:r>
            <a:r>
              <a:rPr lang="en-US" dirty="0" err="1"/>
              <a:t>www.nba.com</a:t>
            </a:r>
            <a:r>
              <a:rPr lang="en-US" dirty="0"/>
              <a:t>/nuggets/sites/nuggets/files/52563801_10.jpg</a:t>
            </a:r>
          </a:p>
          <a:p>
            <a:r>
              <a:rPr lang="en-US" dirty="0" err="1"/>
              <a:t>Mutumbo</a:t>
            </a:r>
            <a:r>
              <a:rPr lang="en-US" dirty="0"/>
              <a:t> gloating: https://</a:t>
            </a:r>
            <a:r>
              <a:rPr lang="en-US" dirty="0" err="1"/>
              <a:t>www.basketballnetwork.net</a:t>
            </a:r>
            <a:r>
              <a:rPr lang="en-US" dirty="0"/>
              <a:t>/.image/</a:t>
            </a:r>
            <a:r>
              <a:rPr lang="en-US" dirty="0" err="1"/>
              <a:t>t_share</a:t>
            </a:r>
            <a:r>
              <a:rPr lang="en-US" dirty="0"/>
              <a:t>/MTg3MTYwOTUzNDIzNDcyNTI2/dikembe-1.jpg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B3AFE-821E-CE4C-8B6A-CCFAF36402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6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0D3-8D8E-AA44-AEC3-3947ADE75DD6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EEE9-3534-A349-B3F3-F8BAE17F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0D3-8D8E-AA44-AEC3-3947ADE75DD6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EEE9-3534-A349-B3F3-F8BAE17F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1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0D3-8D8E-AA44-AEC3-3947ADE75DD6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EEE9-3534-A349-B3F3-F8BAE17F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0D3-8D8E-AA44-AEC3-3947ADE75DD6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EEE9-3534-A349-B3F3-F8BAE17F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6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0D3-8D8E-AA44-AEC3-3947ADE75DD6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EEE9-3534-A349-B3F3-F8BAE17F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8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0D3-8D8E-AA44-AEC3-3947ADE75DD6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EEE9-3534-A349-B3F3-F8BAE17F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7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0D3-8D8E-AA44-AEC3-3947ADE75DD6}" type="datetimeFigureOut">
              <a:rPr lang="en-US" smtClean="0"/>
              <a:t>2/19/25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EEE9-3534-A349-B3F3-F8BAE17F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8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0D3-8D8E-AA44-AEC3-3947ADE75DD6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EEE9-3534-A349-B3F3-F8BAE17F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0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0D3-8D8E-AA44-AEC3-3947ADE75DD6}" type="datetimeFigureOut">
              <a:rPr lang="en-US" smtClean="0"/>
              <a:t>2/19/25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EEE9-3534-A349-B3F3-F8BAE17F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0D3-8D8E-AA44-AEC3-3947ADE75DD6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EEE9-3534-A349-B3F3-F8BAE17F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2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0D3-8D8E-AA44-AEC3-3947ADE75DD6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EEE9-3534-A349-B3F3-F8BAE17F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4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0C30D3-8D8E-AA44-AEC3-3947ADE75DD6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2EEE9-3534-A349-B3F3-F8BAE17F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cense.tov.med.nyu.edu/product/asrs-dsm-5#:~:text=The%20Adult%20ADHD%20Self%2DReport,symptoms%20in%20adults%20(18%2B).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E70CF0-BC99-6054-6516-D8192B3332C9}"/>
              </a:ext>
            </a:extLst>
          </p:cNvPr>
          <p:cNvSpPr txBox="1"/>
          <p:nvPr/>
        </p:nvSpPr>
        <p:spPr>
          <a:xfrm>
            <a:off x="154319" y="-338824"/>
            <a:ext cx="678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A03F-3EA0-BC96-44F2-6255DFB6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047" y="3332859"/>
            <a:ext cx="4242648" cy="2908004"/>
          </a:xfrm>
          <a:prstGeom prst="rect">
            <a:avLst/>
          </a:prstGeom>
        </p:spPr>
      </p:pic>
      <p:pic>
        <p:nvPicPr>
          <p:cNvPr id="1026" name="Picture 2" descr="OHSU Primary Care Clinic Gabriel Park building photo">
            <a:extLst>
              <a:ext uri="{FF2B5EF4-FFF2-40B4-BE49-F238E27FC236}">
                <a16:creationId xmlns:a16="http://schemas.microsoft.com/office/drawing/2014/main" id="{6A0A4686-4657-DA59-5897-EEE2B728B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t="50000" r="13828"/>
          <a:stretch/>
        </p:blipFill>
        <p:spPr bwMode="auto">
          <a:xfrm>
            <a:off x="1761681" y="424855"/>
            <a:ext cx="5843058" cy="290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4601E845-449F-6D2F-A72D-B141945925BB}"/>
              </a:ext>
            </a:extLst>
          </p:cNvPr>
          <p:cNvSpPr/>
          <p:nvPr/>
        </p:nvSpPr>
        <p:spPr>
          <a:xfrm>
            <a:off x="3335385" y="5722146"/>
            <a:ext cx="274976" cy="219298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476CD-6F5F-F09B-F90D-0936BDE2DDFB}"/>
              </a:ext>
            </a:extLst>
          </p:cNvPr>
          <p:cNvSpPr txBox="1"/>
          <p:nvPr/>
        </p:nvSpPr>
        <p:spPr>
          <a:xfrm>
            <a:off x="13248" y="5831795"/>
            <a:ext cx="2424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Sources:</a:t>
            </a:r>
            <a:r>
              <a:rPr lang="en-US" dirty="0"/>
              <a:t> </a:t>
            </a:r>
            <a:r>
              <a:rPr lang="en-US" dirty="0" err="1"/>
              <a:t>OHSU.edu</a:t>
            </a:r>
            <a:endParaRPr lang="en-US" dirty="0"/>
          </a:p>
          <a:p>
            <a:r>
              <a:rPr lang="en-US" dirty="0" err="1"/>
              <a:t>BestNeighborhood.org</a:t>
            </a:r>
            <a:br>
              <a:rPr lang="en-US" dirty="0"/>
            </a:br>
            <a:r>
              <a:rPr lang="en-US" dirty="0"/>
              <a:t>(from ACS data?)</a:t>
            </a:r>
          </a:p>
        </p:txBody>
      </p:sp>
    </p:spTree>
    <p:extLst>
      <p:ext uri="{BB962C8B-B14F-4D97-AF65-F5344CB8AC3E}">
        <p14:creationId xmlns:p14="http://schemas.microsoft.com/office/powerpoint/2010/main" val="33224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0E04C-20EA-22E7-FCEA-AB88A6E81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947A-E8E2-D4FD-499C-91199323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161927"/>
            <a:ext cx="8280400" cy="663574"/>
          </a:xfrm>
        </p:spPr>
        <p:txBody>
          <a:bodyPr>
            <a:noAutofit/>
          </a:bodyPr>
          <a:lstStyle/>
          <a:p>
            <a:r>
              <a:rPr lang="en-US" sz="3200" b="1" dirty="0"/>
              <a:t>Receiver Operating Characteristic Curve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FCB65-AAEE-4B80-31E0-0F2A2096E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99" y="1826977"/>
            <a:ext cx="6463402" cy="48690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44330E-8ABD-3589-FEE0-2B19A5840639}"/>
              </a:ext>
            </a:extLst>
          </p:cNvPr>
          <p:cNvCxnSpPr/>
          <p:nvPr/>
        </p:nvCxnSpPr>
        <p:spPr>
          <a:xfrm flipV="1">
            <a:off x="2120900" y="2019300"/>
            <a:ext cx="5588000" cy="3937000"/>
          </a:xfrm>
          <a:prstGeom prst="line">
            <a:avLst/>
          </a:prstGeom>
          <a:ln w="22225">
            <a:solidFill>
              <a:schemeClr val="dk1">
                <a:alpha val="67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EF7C82-E46E-61E5-F395-3F8F532D0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93940"/>
              </p:ext>
            </p:extLst>
          </p:nvPr>
        </p:nvGraphicFramePr>
        <p:xfrm>
          <a:off x="1524000" y="810619"/>
          <a:ext cx="6096000" cy="7416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128173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57035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2147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cutoff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sensitivity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specificity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562950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F7CA7CF9-6CA2-206F-A2A9-C563EA16EBC7}"/>
              </a:ext>
            </a:extLst>
          </p:cNvPr>
          <p:cNvSpPr/>
          <p:nvPr/>
        </p:nvSpPr>
        <p:spPr>
          <a:xfrm>
            <a:off x="3549650" y="2332957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0F2878-4F39-2606-4ADF-210757341891}"/>
              </a:ext>
            </a:extLst>
          </p:cNvPr>
          <p:cNvSpPr/>
          <p:nvPr/>
        </p:nvSpPr>
        <p:spPr>
          <a:xfrm>
            <a:off x="3114900" y="2475116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F4C223-D140-866E-1967-D9F70E96C505}"/>
              </a:ext>
            </a:extLst>
          </p:cNvPr>
          <p:cNvSpPr/>
          <p:nvPr/>
        </p:nvSpPr>
        <p:spPr>
          <a:xfrm>
            <a:off x="2835500" y="2678316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85DE5B-81DC-EB0E-82EB-9CDE017CC44D}"/>
              </a:ext>
            </a:extLst>
          </p:cNvPr>
          <p:cNvSpPr/>
          <p:nvPr/>
        </p:nvSpPr>
        <p:spPr>
          <a:xfrm>
            <a:off x="4207510" y="2180752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9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523CF-4C7B-5623-9262-17FEBF9EB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95D5-6FA1-239D-4B28-50CEDB55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161927"/>
            <a:ext cx="8280400" cy="663574"/>
          </a:xfrm>
        </p:spPr>
        <p:txBody>
          <a:bodyPr>
            <a:noAutofit/>
          </a:bodyPr>
          <a:lstStyle/>
          <a:p>
            <a:r>
              <a:rPr lang="en-US" sz="3200" b="1" dirty="0"/>
              <a:t>Receiver Operating Characteristic Curve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B6904-5A99-B238-9783-4799CBDEE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99" y="1826977"/>
            <a:ext cx="6463402" cy="48690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DA5B04-61B7-032E-31F6-7FCD485DAF72}"/>
              </a:ext>
            </a:extLst>
          </p:cNvPr>
          <p:cNvCxnSpPr/>
          <p:nvPr/>
        </p:nvCxnSpPr>
        <p:spPr>
          <a:xfrm flipV="1">
            <a:off x="2120900" y="2019300"/>
            <a:ext cx="5588000" cy="3937000"/>
          </a:xfrm>
          <a:prstGeom prst="line">
            <a:avLst/>
          </a:prstGeom>
          <a:ln w="22225">
            <a:solidFill>
              <a:schemeClr val="dk1">
                <a:alpha val="67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04AF31-2135-7043-112C-4010DA029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6899"/>
              </p:ext>
            </p:extLst>
          </p:nvPr>
        </p:nvGraphicFramePr>
        <p:xfrm>
          <a:off x="1524000" y="810619"/>
          <a:ext cx="6096000" cy="7416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128173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57035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2147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cutoff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sensitivity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specificity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562950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AC5EE5D-A109-ABA8-F33D-F7AC4369A445}"/>
              </a:ext>
            </a:extLst>
          </p:cNvPr>
          <p:cNvSpPr/>
          <p:nvPr/>
        </p:nvSpPr>
        <p:spPr>
          <a:xfrm>
            <a:off x="3549650" y="2332957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EB1B19-F1E8-0CE8-9B74-8E2A921D9491}"/>
              </a:ext>
            </a:extLst>
          </p:cNvPr>
          <p:cNvSpPr/>
          <p:nvPr/>
        </p:nvSpPr>
        <p:spPr>
          <a:xfrm>
            <a:off x="3114900" y="2475116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B4FB4F-D113-862C-C3CC-8322523B3F1A}"/>
              </a:ext>
            </a:extLst>
          </p:cNvPr>
          <p:cNvSpPr/>
          <p:nvPr/>
        </p:nvSpPr>
        <p:spPr>
          <a:xfrm>
            <a:off x="2835500" y="2678316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7E040E-8989-E150-41BB-A24A3DE47A25}"/>
              </a:ext>
            </a:extLst>
          </p:cNvPr>
          <p:cNvSpPr/>
          <p:nvPr/>
        </p:nvSpPr>
        <p:spPr>
          <a:xfrm>
            <a:off x="2378300" y="3135516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533498-B58E-2F85-78F2-CFFC4F1B2816}"/>
              </a:ext>
            </a:extLst>
          </p:cNvPr>
          <p:cNvSpPr/>
          <p:nvPr/>
        </p:nvSpPr>
        <p:spPr>
          <a:xfrm>
            <a:off x="4207510" y="2180752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09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E8AD2-D81D-1E3B-C629-09F864F5D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DB12-8D3B-5A4B-15BB-1506E037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161927"/>
            <a:ext cx="8280400" cy="663574"/>
          </a:xfrm>
        </p:spPr>
        <p:txBody>
          <a:bodyPr>
            <a:noAutofit/>
          </a:bodyPr>
          <a:lstStyle/>
          <a:p>
            <a:r>
              <a:rPr lang="en-US" sz="3200" b="1" dirty="0"/>
              <a:t>Receiver Operating Characteristic Curve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C7EE7-012D-77D9-BB14-E19D8AA29C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057"/>
          <a:stretch/>
        </p:blipFill>
        <p:spPr>
          <a:xfrm>
            <a:off x="1340299" y="1826977"/>
            <a:ext cx="6463402" cy="223702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354F10-2D1D-1699-E685-C64520AA3C30}"/>
              </a:ext>
            </a:extLst>
          </p:cNvPr>
          <p:cNvCxnSpPr>
            <a:cxnSpLocks/>
          </p:cNvCxnSpPr>
          <p:nvPr/>
        </p:nvCxnSpPr>
        <p:spPr>
          <a:xfrm flipV="1">
            <a:off x="4572000" y="2019300"/>
            <a:ext cx="3136900" cy="2146300"/>
          </a:xfrm>
          <a:prstGeom prst="line">
            <a:avLst/>
          </a:prstGeom>
          <a:ln w="22225">
            <a:solidFill>
              <a:schemeClr val="dk1">
                <a:alpha val="67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79B38E-7528-9B21-0618-97D153501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820872"/>
              </p:ext>
            </p:extLst>
          </p:nvPr>
        </p:nvGraphicFramePr>
        <p:xfrm>
          <a:off x="1524000" y="810619"/>
          <a:ext cx="6096000" cy="7416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128173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57035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2147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cutoff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sensitivity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specificity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562950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B990CF0-E89B-3F52-784E-F7E460869FBB}"/>
              </a:ext>
            </a:extLst>
          </p:cNvPr>
          <p:cNvSpPr/>
          <p:nvPr/>
        </p:nvSpPr>
        <p:spPr>
          <a:xfrm>
            <a:off x="3549650" y="2332957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3471-6DC5-FC8D-5089-AFCC4F6AAF62}"/>
              </a:ext>
            </a:extLst>
          </p:cNvPr>
          <p:cNvSpPr/>
          <p:nvPr/>
        </p:nvSpPr>
        <p:spPr>
          <a:xfrm>
            <a:off x="3114900" y="2475116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C6C79C-CCA3-C4F8-8BCB-F01C237CFCD5}"/>
              </a:ext>
            </a:extLst>
          </p:cNvPr>
          <p:cNvSpPr/>
          <p:nvPr/>
        </p:nvSpPr>
        <p:spPr>
          <a:xfrm>
            <a:off x="2835500" y="2678316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8737A3-2DDB-58F4-C0A6-FDFB9CE54502}"/>
              </a:ext>
            </a:extLst>
          </p:cNvPr>
          <p:cNvSpPr/>
          <p:nvPr/>
        </p:nvSpPr>
        <p:spPr>
          <a:xfrm>
            <a:off x="2378300" y="3135516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840A89-D910-5A7F-892F-14F07479F966}"/>
              </a:ext>
            </a:extLst>
          </p:cNvPr>
          <p:cNvCxnSpPr>
            <a:cxnSpLocks/>
          </p:cNvCxnSpPr>
          <p:nvPr/>
        </p:nvCxnSpPr>
        <p:spPr>
          <a:xfrm>
            <a:off x="1435100" y="2019300"/>
            <a:ext cx="1527400" cy="42795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F5EA0A9-BDA5-69F7-C8C9-34990D61A943}"/>
              </a:ext>
            </a:extLst>
          </p:cNvPr>
          <p:cNvSpPr txBox="1"/>
          <p:nvPr/>
        </p:nvSpPr>
        <p:spPr>
          <a:xfrm>
            <a:off x="519481" y="1614709"/>
            <a:ext cx="773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best</a:t>
            </a:r>
          </a:p>
          <a:p>
            <a:r>
              <a:rPr lang="en-US" dirty="0"/>
              <a:t>cutoff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D9E03-0AED-2980-C0C0-39F7CB89C15F}"/>
                  </a:ext>
                </a:extLst>
              </p:cNvPr>
              <p:cNvSpPr txBox="1"/>
              <p:nvPr/>
            </p:nvSpPr>
            <p:spPr>
              <a:xfrm>
                <a:off x="3561146" y="4674039"/>
                <a:ext cx="182453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LR+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200" dirty="0"/>
                  <a:t> 5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LR-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200" dirty="0"/>
                  <a:t> 1/7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CD9E03-0AED-2980-C0C0-39F7CB89C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146" y="4674039"/>
                <a:ext cx="1824538" cy="1569660"/>
              </a:xfrm>
              <a:prstGeom prst="rect">
                <a:avLst/>
              </a:prstGeom>
              <a:blipFill>
                <a:blip r:embed="rId3"/>
                <a:stretch>
                  <a:fillRect l="-8333" t="-5645" r="-7639" b="-1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AB7F23DC-0E63-E1F3-C5A8-6CABEE2552EC}"/>
              </a:ext>
            </a:extLst>
          </p:cNvPr>
          <p:cNvSpPr/>
          <p:nvPr/>
        </p:nvSpPr>
        <p:spPr>
          <a:xfrm>
            <a:off x="4207510" y="2180752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9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7B817F6-AEA6-6949-7CEF-317C4EFA8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B61922-0143-E80C-763A-0FFE1EE0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1" y="127949"/>
            <a:ext cx="3204680" cy="64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528A6E-F05A-1733-8819-FB604FB2CC89}"/>
              </a:ext>
            </a:extLst>
          </p:cNvPr>
          <p:cNvCxnSpPr>
            <a:cxnSpLocks/>
          </p:cNvCxnSpPr>
          <p:nvPr/>
        </p:nvCxnSpPr>
        <p:spPr>
          <a:xfrm>
            <a:off x="3581400" y="3022600"/>
            <a:ext cx="1854200" cy="1219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6FEEAC-6433-C67C-3342-A6ED0A26EDAB}"/>
              </a:ext>
            </a:extLst>
          </p:cNvPr>
          <p:cNvSpPr txBox="1"/>
          <p:nvPr/>
        </p:nvSpPr>
        <p:spPr>
          <a:xfrm>
            <a:off x="997465" y="2837934"/>
            <a:ext cx="20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Pretest </a:t>
            </a:r>
            <a:r>
              <a:rPr lang="en-US" b="1" dirty="0" err="1"/>
              <a:t>Pr</a:t>
            </a:r>
            <a:r>
              <a:rPr lang="en-US" b="1" dirty="0"/>
              <a:t>() = 20%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E2DF1-9E41-3653-9C74-8CD0D4B2AF52}"/>
              </a:ext>
            </a:extLst>
          </p:cNvPr>
          <p:cNvSpPr txBox="1"/>
          <p:nvPr/>
        </p:nvSpPr>
        <p:spPr>
          <a:xfrm>
            <a:off x="6034507" y="4984234"/>
            <a:ext cx="2109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Postpost</a:t>
            </a:r>
            <a:r>
              <a:rPr lang="en-US" b="1" dirty="0"/>
              <a:t> </a:t>
            </a:r>
            <a:r>
              <a:rPr lang="en-US" b="1" dirty="0" err="1"/>
              <a:t>Pr</a:t>
            </a:r>
            <a:r>
              <a:rPr lang="en-US" b="1" dirty="0"/>
              <a:t> = 3.4%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02E95-4A7F-1539-2CAD-F650080CFD3D}"/>
              </a:ext>
            </a:extLst>
          </p:cNvPr>
          <p:cNvSpPr txBox="1"/>
          <p:nvPr/>
        </p:nvSpPr>
        <p:spPr>
          <a:xfrm>
            <a:off x="292100" y="266700"/>
            <a:ext cx="1849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Screen (-):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92BC9-08B8-3AEB-F4D5-7353B9ED8A1D}"/>
              </a:ext>
            </a:extLst>
          </p:cNvPr>
          <p:cNvSpPr txBox="1"/>
          <p:nvPr/>
        </p:nvSpPr>
        <p:spPr>
          <a:xfrm>
            <a:off x="11038" y="6360719"/>
            <a:ext cx="542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</a:t>
            </a:r>
            <a:r>
              <a:rPr lang="en-US" dirty="0"/>
              <a:t>Queen’s College SOM, </a:t>
            </a:r>
            <a:r>
              <a:rPr lang="en-US" dirty="0" err="1"/>
              <a:t>healthsci.queensu.ca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3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78CF-FFFA-6703-11B2-8831AF0A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151605"/>
            <a:ext cx="7886700" cy="738189"/>
          </a:xfrm>
        </p:spPr>
        <p:txBody>
          <a:bodyPr/>
          <a:lstStyle/>
          <a:p>
            <a:r>
              <a:rPr lang="en-US" b="1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A94C-8BB9-09C4-3DF2-854BF0C73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" y="88979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hlinkClick r:id="rId3"/>
              </a:rPr>
              <a:t>Conflicts of interest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2. No collateral informants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8F26A-79CD-2CF7-C140-8D5FB3C9D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93" y="1616867"/>
            <a:ext cx="2061253" cy="1264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038AD-4F20-F6DD-23EE-7037EE589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546" y="1316980"/>
            <a:ext cx="4823545" cy="715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D9B7FC-FC47-D74D-1B3B-6633C4D4F4A1}"/>
              </a:ext>
            </a:extLst>
          </p:cNvPr>
          <p:cNvSpPr txBox="1"/>
          <p:nvPr/>
        </p:nvSpPr>
        <p:spPr>
          <a:xfrm>
            <a:off x="2471546" y="1970641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8BFE8-FD49-90D6-4F0E-4FFBC8AFB2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9087"/>
          <a:stretch/>
        </p:blipFill>
        <p:spPr>
          <a:xfrm>
            <a:off x="2471546" y="2339973"/>
            <a:ext cx="4424554" cy="10890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D91D05-CE96-4954-8E71-607B3768C7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316" y="4346027"/>
            <a:ext cx="5587585" cy="16332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FC6381A-97F3-E446-AA9A-7F4BF101A6F6}"/>
              </a:ext>
            </a:extLst>
          </p:cNvPr>
          <p:cNvSpPr/>
          <p:nvPr/>
        </p:nvSpPr>
        <p:spPr>
          <a:xfrm>
            <a:off x="5144852" y="2325647"/>
            <a:ext cx="1484548" cy="369332"/>
          </a:xfrm>
          <a:prstGeom prst="rect">
            <a:avLst/>
          </a:prstGeom>
          <a:noFill/>
          <a:ln w="76200">
            <a:solidFill>
              <a:srgbClr val="FF0000">
                <a:alpha val="92452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3F6877-AC44-6A8E-9B16-346344C32998}"/>
              </a:ext>
            </a:extLst>
          </p:cNvPr>
          <p:cNvSpPr/>
          <p:nvPr/>
        </p:nvSpPr>
        <p:spPr>
          <a:xfrm>
            <a:off x="3199274" y="3151742"/>
            <a:ext cx="3150725" cy="291584"/>
          </a:xfrm>
          <a:prstGeom prst="rect">
            <a:avLst/>
          </a:prstGeom>
          <a:noFill/>
          <a:ln w="76200">
            <a:solidFill>
              <a:srgbClr val="FF0000">
                <a:alpha val="92452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64528-645F-0AF1-FB1A-569EE1D37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865ADEA-C4CB-58A9-0793-7414E84D2949}"/>
              </a:ext>
            </a:extLst>
          </p:cNvPr>
          <p:cNvSpPr txBox="1">
            <a:spLocks/>
          </p:cNvSpPr>
          <p:nvPr/>
        </p:nvSpPr>
        <p:spPr>
          <a:xfrm>
            <a:off x="1697383" y="1041400"/>
            <a:ext cx="560861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Are recommended screening tools </a:t>
            </a:r>
            <a:br>
              <a:rPr lang="en-US" b="1" dirty="0"/>
            </a:br>
            <a:r>
              <a:rPr lang="en-US" b="1" dirty="0"/>
              <a:t>for adult ADHD useful?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C7BA76-8B27-12BD-7A5E-51D8AB21B4AE}"/>
              </a:ext>
            </a:extLst>
          </p:cNvPr>
          <p:cNvCxnSpPr>
            <a:cxnSpLocks/>
          </p:cNvCxnSpPr>
          <p:nvPr/>
        </p:nvCxnSpPr>
        <p:spPr>
          <a:xfrm>
            <a:off x="1697383" y="1493634"/>
            <a:ext cx="4178104" cy="859781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8FD6D2-A6A5-8EA8-DE9B-F6F28C07540A}"/>
              </a:ext>
            </a:extLst>
          </p:cNvPr>
          <p:cNvCxnSpPr>
            <a:cxnSpLocks/>
          </p:cNvCxnSpPr>
          <p:nvPr/>
        </p:nvCxnSpPr>
        <p:spPr>
          <a:xfrm flipV="1">
            <a:off x="1817934" y="1475533"/>
            <a:ext cx="4156418" cy="978651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0ADAA1B-E513-BC58-CBE7-26891A0368CF}"/>
              </a:ext>
            </a:extLst>
          </p:cNvPr>
          <p:cNvSpPr txBox="1"/>
          <p:nvPr/>
        </p:nvSpPr>
        <p:spPr>
          <a:xfrm>
            <a:off x="2054999" y="657903"/>
            <a:ext cx="5013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Is the ARSA screener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410298-9B75-D717-C252-50E2B10B7BA9}"/>
              </a:ext>
            </a:extLst>
          </p:cNvPr>
          <p:cNvSpPr txBox="1"/>
          <p:nvPr/>
        </p:nvSpPr>
        <p:spPr>
          <a:xfrm>
            <a:off x="2476982" y="3812497"/>
            <a:ext cx="4467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Maybe, but I’m skeptical</a:t>
            </a:r>
          </a:p>
        </p:txBody>
      </p:sp>
    </p:spTree>
    <p:extLst>
      <p:ext uri="{BB962C8B-B14F-4D97-AF65-F5344CB8AC3E}">
        <p14:creationId xmlns:p14="http://schemas.microsoft.com/office/powerpoint/2010/main" val="30332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335EC8-D15B-B7B4-E320-9DBAC09A1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084" y="3803197"/>
            <a:ext cx="2806701" cy="2806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EE18C8-DEA3-ADC2-B5C8-3454BC756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302" y="4114349"/>
            <a:ext cx="2927781" cy="2387600"/>
          </a:xfrm>
          <a:prstGeom prst="rect">
            <a:avLst/>
          </a:prstGeom>
        </p:spPr>
      </p:pic>
      <p:pic>
        <p:nvPicPr>
          <p:cNvPr id="4100" name="Picture 4" descr="Rejected Date Inspection Self Inked Stamp Signs, SKU: IS-0114">
            <a:extLst>
              <a:ext uri="{FF2B5EF4-FFF2-40B4-BE49-F238E27FC236}">
                <a16:creationId xmlns:a16="http://schemas.microsoft.com/office/drawing/2014/main" id="{C6BA1B72-CF20-CD98-5A1A-033771289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9"/>
          <a:stretch/>
        </p:blipFill>
        <p:spPr bwMode="auto">
          <a:xfrm>
            <a:off x="5552245" y="248101"/>
            <a:ext cx="3429000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9AE7D5-4FF1-9CEA-FEB0-812EC7FB78F9}"/>
              </a:ext>
            </a:extLst>
          </p:cNvPr>
          <p:cNvSpPr txBox="1">
            <a:spLocks/>
          </p:cNvSpPr>
          <p:nvPr/>
        </p:nvSpPr>
        <p:spPr>
          <a:xfrm>
            <a:off x="42204" y="714826"/>
            <a:ext cx="560861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Are recommended screening tools </a:t>
            </a:r>
            <a:br>
              <a:rPr lang="en-US" b="1" dirty="0"/>
            </a:br>
            <a:r>
              <a:rPr lang="en-US" b="1" dirty="0"/>
              <a:t>for adult ADHD useful?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1DB31D-ADDE-AD3E-C04C-354B06C19DAC}"/>
              </a:ext>
            </a:extLst>
          </p:cNvPr>
          <p:cNvCxnSpPr>
            <a:cxnSpLocks/>
          </p:cNvCxnSpPr>
          <p:nvPr/>
        </p:nvCxnSpPr>
        <p:spPr>
          <a:xfrm>
            <a:off x="42204" y="1167060"/>
            <a:ext cx="4178104" cy="859781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3F48B8-1529-0411-E3D0-29D92F7E3847}"/>
              </a:ext>
            </a:extLst>
          </p:cNvPr>
          <p:cNvCxnSpPr>
            <a:cxnSpLocks/>
          </p:cNvCxnSpPr>
          <p:nvPr/>
        </p:nvCxnSpPr>
        <p:spPr>
          <a:xfrm flipV="1">
            <a:off x="162755" y="1148959"/>
            <a:ext cx="4156418" cy="978651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23FE5CA-2C46-3B0D-261B-9D439D2FAB17}"/>
              </a:ext>
            </a:extLst>
          </p:cNvPr>
          <p:cNvSpPr txBox="1"/>
          <p:nvPr/>
        </p:nvSpPr>
        <p:spPr>
          <a:xfrm>
            <a:off x="613180" y="331329"/>
            <a:ext cx="2837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Is the ARSA</a:t>
            </a:r>
          </a:p>
        </p:txBody>
      </p:sp>
    </p:spTree>
    <p:extLst>
      <p:ext uri="{BB962C8B-B14F-4D97-AF65-F5344CB8AC3E}">
        <p14:creationId xmlns:p14="http://schemas.microsoft.com/office/powerpoint/2010/main" val="237926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8F125-9BE4-CD98-13CC-BE81DCDE0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746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Are the recommended screening tools for adult ADHD useful?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6D373-40CD-123A-B14A-85B35FF44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77152"/>
            <a:ext cx="6858000" cy="1655762"/>
          </a:xfrm>
        </p:spPr>
        <p:txBody>
          <a:bodyPr/>
          <a:lstStyle/>
          <a:p>
            <a:r>
              <a:rPr lang="en-US" dirty="0"/>
              <a:t>Steve White</a:t>
            </a:r>
          </a:p>
          <a:p>
            <a:r>
              <a:rPr lang="en-US" dirty="0"/>
              <a:t>2/20/25</a:t>
            </a:r>
          </a:p>
        </p:txBody>
      </p:sp>
    </p:spTree>
    <p:extLst>
      <p:ext uri="{BB962C8B-B14F-4D97-AF65-F5344CB8AC3E}">
        <p14:creationId xmlns:p14="http://schemas.microsoft.com/office/powerpoint/2010/main" val="22852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D577CA-868B-2980-BE65-4DD1FA6AE6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452" b="28507"/>
          <a:stretch/>
        </p:blipFill>
        <p:spPr>
          <a:xfrm>
            <a:off x="4155310" y="4502945"/>
            <a:ext cx="1833867" cy="1180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8FE14-3EA7-5F6D-DDC6-AF59DC38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46E4C-0235-E7F2-23D7-35B371D2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AAFP:</a:t>
            </a:r>
            <a:r>
              <a:rPr lang="en-US" dirty="0"/>
              <a:t> many</a:t>
            </a:r>
          </a:p>
          <a:p>
            <a:pPr marL="0" indent="0">
              <a:buNone/>
            </a:pPr>
            <a:r>
              <a:rPr lang="en-US" i="1" dirty="0"/>
              <a:t>WHO:</a:t>
            </a:r>
            <a:r>
              <a:rPr lang="en-US" dirty="0"/>
              <a:t> ASRS</a:t>
            </a:r>
          </a:p>
          <a:p>
            <a:pPr marL="0" indent="0">
              <a:buNone/>
            </a:pPr>
            <a:r>
              <a:rPr lang="en-US" i="1" dirty="0"/>
              <a:t>Big APA:</a:t>
            </a:r>
            <a:r>
              <a:rPr lang="en-US" dirty="0"/>
              <a:t> ASRA</a:t>
            </a:r>
          </a:p>
          <a:p>
            <a:pPr marL="0" indent="0">
              <a:buNone/>
            </a:pPr>
            <a:r>
              <a:rPr lang="en-US" i="1" dirty="0"/>
              <a:t>Little APA:</a:t>
            </a:r>
            <a:r>
              <a:rPr lang="en-US" dirty="0"/>
              <a:t> ASRA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33495-B718-368A-252F-840F40B70B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43" b="28507"/>
          <a:stretch/>
        </p:blipFill>
        <p:spPr>
          <a:xfrm>
            <a:off x="912953" y="4525963"/>
            <a:ext cx="3242358" cy="1180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B89ADD-4514-0B40-641C-729B5AA46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418" y="3269726"/>
            <a:ext cx="2120900" cy="78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BF5DF-F983-650B-E4ED-EC07D02B46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35" t="4820" b="1"/>
          <a:stretch/>
        </p:blipFill>
        <p:spPr>
          <a:xfrm>
            <a:off x="4155309" y="5316587"/>
            <a:ext cx="1833868" cy="414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49A3DA-F5D7-41BD-A546-CEC2D5692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6709" y="4495851"/>
            <a:ext cx="12573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74F06B-3C7A-920D-330C-7BBA0F23C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009" y="1676349"/>
            <a:ext cx="2120900" cy="85393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7DCB62-847D-C4AE-0964-391AFFCF4B0A}"/>
              </a:ext>
            </a:extLst>
          </p:cNvPr>
          <p:cNvCxnSpPr>
            <a:cxnSpLocks/>
          </p:cNvCxnSpPr>
          <p:nvPr/>
        </p:nvCxnSpPr>
        <p:spPr>
          <a:xfrm flipH="1">
            <a:off x="3200400" y="2323642"/>
            <a:ext cx="1714500" cy="693878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4E33E2-A78E-CE4E-D0A9-ADA6700A8B67}"/>
              </a:ext>
            </a:extLst>
          </p:cNvPr>
          <p:cNvCxnSpPr>
            <a:cxnSpLocks/>
          </p:cNvCxnSpPr>
          <p:nvPr/>
        </p:nvCxnSpPr>
        <p:spPr>
          <a:xfrm flipH="1" flipV="1">
            <a:off x="3560943" y="3547286"/>
            <a:ext cx="1623066" cy="116069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0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9D66EC-A0A5-44E3-5A1B-AEE627396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20" y="2209605"/>
            <a:ext cx="6894325" cy="1936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94F8D9-156F-A3AC-DB1D-0F8D17AAA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8" y="4393456"/>
            <a:ext cx="7670931" cy="169557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04F1FCD-F6F8-C73A-F88C-B6982B85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01B12-8756-B596-B37B-511296F34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266277"/>
            <a:ext cx="7772400" cy="16955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871BA4-FDC3-49F9-91ED-B1B8E2272E7E}"/>
              </a:ext>
            </a:extLst>
          </p:cNvPr>
          <p:cNvCxnSpPr/>
          <p:nvPr/>
        </p:nvCxnSpPr>
        <p:spPr>
          <a:xfrm>
            <a:off x="1319514" y="2186372"/>
            <a:ext cx="4271058" cy="1821359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111B92-5CFD-2262-FF5D-1E8C709EA47E}"/>
              </a:ext>
            </a:extLst>
          </p:cNvPr>
          <p:cNvCxnSpPr>
            <a:cxnSpLocks/>
          </p:cNvCxnSpPr>
          <p:nvPr/>
        </p:nvCxnSpPr>
        <p:spPr>
          <a:xfrm flipV="1">
            <a:off x="1319514" y="2361235"/>
            <a:ext cx="3309636" cy="1798896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0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E4EC-3080-D071-50EE-AC695837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C39B-3DB7-2642-A3CD-A30AB01EF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09" y="2372673"/>
            <a:ext cx="86889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Response options are “never,” “rarely,” “sometimes,” “often,” and “very often.”</a:t>
            </a:r>
            <a:br>
              <a:rPr lang="en-US" sz="2000" dirty="0"/>
            </a:br>
            <a:r>
              <a:rPr lang="en-US" sz="2000" dirty="0"/>
              <a:t>maximum score = 25 points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4D554-B8C8-F549-1FD6-93944BFF6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3" y="133989"/>
            <a:ext cx="8218174" cy="55290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5F794E-C87D-9FB5-C8E6-FAB2A46E534B}"/>
              </a:ext>
            </a:extLst>
          </p:cNvPr>
          <p:cNvSpPr/>
          <p:nvPr/>
        </p:nvSpPr>
        <p:spPr>
          <a:xfrm>
            <a:off x="6296628" y="3750198"/>
            <a:ext cx="1226916" cy="358816"/>
          </a:xfrm>
          <a:prstGeom prst="rect">
            <a:avLst/>
          </a:prstGeom>
          <a:noFill/>
          <a:ln w="76200">
            <a:solidFill>
              <a:srgbClr val="FF0000">
                <a:alpha val="92452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EB52B6-526A-E848-06EB-0940705465B8}"/>
              </a:ext>
            </a:extLst>
          </p:cNvPr>
          <p:cNvSpPr/>
          <p:nvPr/>
        </p:nvSpPr>
        <p:spPr>
          <a:xfrm>
            <a:off x="1483489" y="4467829"/>
            <a:ext cx="1226916" cy="312516"/>
          </a:xfrm>
          <a:prstGeom prst="rect">
            <a:avLst/>
          </a:prstGeom>
          <a:noFill/>
          <a:ln w="76200">
            <a:solidFill>
              <a:srgbClr val="FF0000">
                <a:alpha val="92452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4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B949-02A5-0B98-D0AD-79CED09C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161927"/>
            <a:ext cx="8280400" cy="663574"/>
          </a:xfrm>
        </p:spPr>
        <p:txBody>
          <a:bodyPr>
            <a:noAutofit/>
          </a:bodyPr>
          <a:lstStyle/>
          <a:p>
            <a:r>
              <a:rPr lang="en-US" sz="3200" b="1" dirty="0"/>
              <a:t>Receiver Operating Characteristic Curve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09AE5-2E84-F3A2-4852-D6AB46EE2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99" y="1826977"/>
            <a:ext cx="6463402" cy="48690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D04AAF-E2F8-757F-E4F0-D5E701A7AF0C}"/>
              </a:ext>
            </a:extLst>
          </p:cNvPr>
          <p:cNvCxnSpPr/>
          <p:nvPr/>
        </p:nvCxnSpPr>
        <p:spPr>
          <a:xfrm flipV="1">
            <a:off x="2120900" y="2019300"/>
            <a:ext cx="5588000" cy="3937000"/>
          </a:xfrm>
          <a:prstGeom prst="line">
            <a:avLst/>
          </a:prstGeom>
          <a:ln w="22225">
            <a:solidFill>
              <a:schemeClr val="dk1">
                <a:alpha val="67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EF1329-9369-3E41-0DF9-D28D5F2A27BF}"/>
              </a:ext>
            </a:extLst>
          </p:cNvPr>
          <p:cNvCxnSpPr/>
          <p:nvPr/>
        </p:nvCxnSpPr>
        <p:spPr>
          <a:xfrm>
            <a:off x="1104900" y="1447800"/>
            <a:ext cx="774700" cy="379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6E9B1C8-313C-5F5E-2C95-3E5A8C24DBC4}"/>
              </a:ext>
            </a:extLst>
          </p:cNvPr>
          <p:cNvSpPr txBox="1"/>
          <p:nvPr/>
        </p:nvSpPr>
        <p:spPr>
          <a:xfrm>
            <a:off x="234950" y="1003073"/>
            <a:ext cx="898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perfect</a:t>
            </a:r>
          </a:p>
          <a:p>
            <a:pPr algn="ctr"/>
            <a:r>
              <a:rPr lang="en-US" dirty="0"/>
              <a:t>test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B849F5-8282-62C9-DBD8-702EE35FE6CD}"/>
              </a:ext>
            </a:extLst>
          </p:cNvPr>
          <p:cNvSpPr/>
          <p:nvPr/>
        </p:nvSpPr>
        <p:spPr>
          <a:xfrm>
            <a:off x="2026099" y="1924050"/>
            <a:ext cx="183701" cy="18415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F057FB-F15D-1313-160A-733F079C0368}"/>
              </a:ext>
            </a:extLst>
          </p:cNvPr>
          <p:cNvCxnSpPr>
            <a:cxnSpLocks/>
          </p:cNvCxnSpPr>
          <p:nvPr/>
        </p:nvCxnSpPr>
        <p:spPr>
          <a:xfrm flipH="1">
            <a:off x="7791001" y="1384413"/>
            <a:ext cx="330200" cy="5299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2B8885F-A0D4-BAA1-4B6B-0398C8718613}"/>
              </a:ext>
            </a:extLst>
          </p:cNvPr>
          <p:cNvSpPr txBox="1"/>
          <p:nvPr/>
        </p:nvSpPr>
        <p:spPr>
          <a:xfrm>
            <a:off x="7664001" y="747722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random</a:t>
            </a:r>
          </a:p>
          <a:p>
            <a:pPr algn="ctr"/>
            <a:r>
              <a:rPr lang="en-US" dirty="0"/>
              <a:t>guessing</a:t>
            </a:r>
          </a:p>
        </p:txBody>
      </p:sp>
    </p:spTree>
    <p:extLst>
      <p:ext uri="{BB962C8B-B14F-4D97-AF65-F5344CB8AC3E}">
        <p14:creationId xmlns:p14="http://schemas.microsoft.com/office/powerpoint/2010/main" val="6350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C9AF0-8125-0CFF-E8AC-B28FA83B8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68D75-4003-0697-66CF-9F19832D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161927"/>
            <a:ext cx="8280400" cy="663574"/>
          </a:xfrm>
        </p:spPr>
        <p:txBody>
          <a:bodyPr>
            <a:noAutofit/>
          </a:bodyPr>
          <a:lstStyle/>
          <a:p>
            <a:r>
              <a:rPr lang="en-US" sz="3200" b="1" dirty="0"/>
              <a:t>Receiver Operating Characteristic Curve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21B9E-4BC1-8A00-7912-CDEE62CA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99" y="1826977"/>
            <a:ext cx="6463402" cy="48690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0885F5-9DA5-8B27-E7E0-E809CE4F1A32}"/>
              </a:ext>
            </a:extLst>
          </p:cNvPr>
          <p:cNvCxnSpPr/>
          <p:nvPr/>
        </p:nvCxnSpPr>
        <p:spPr>
          <a:xfrm flipV="1">
            <a:off x="2120900" y="2019300"/>
            <a:ext cx="5588000" cy="3937000"/>
          </a:xfrm>
          <a:prstGeom prst="line">
            <a:avLst/>
          </a:prstGeom>
          <a:ln w="22225">
            <a:solidFill>
              <a:schemeClr val="dk1">
                <a:alpha val="67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2A123B-9C42-4DB6-F275-51F7D633E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779939"/>
              </p:ext>
            </p:extLst>
          </p:nvPr>
        </p:nvGraphicFramePr>
        <p:xfrm>
          <a:off x="1524000" y="810619"/>
          <a:ext cx="6096000" cy="7416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128173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57035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2147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cutoff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sensitivity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specificity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562950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8EFE9F3A-CCDB-D8E9-CF00-B38965032DB8}"/>
              </a:ext>
            </a:extLst>
          </p:cNvPr>
          <p:cNvSpPr/>
          <p:nvPr/>
        </p:nvSpPr>
        <p:spPr>
          <a:xfrm>
            <a:off x="4207510" y="2180752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7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E1230-8059-7182-D4BB-4088A81D9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AEFF-872D-F3A6-ECCE-03614C95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161927"/>
            <a:ext cx="8280400" cy="663574"/>
          </a:xfrm>
        </p:spPr>
        <p:txBody>
          <a:bodyPr>
            <a:noAutofit/>
          </a:bodyPr>
          <a:lstStyle/>
          <a:p>
            <a:r>
              <a:rPr lang="en-US" sz="3200" b="1" dirty="0"/>
              <a:t>Receiver Operating Characteristic Curve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49F92-A11B-65F6-D15D-4525C782C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99" y="1826977"/>
            <a:ext cx="6463402" cy="48690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A8A8D5-E25E-431E-FC7D-05F9D11AF28F}"/>
              </a:ext>
            </a:extLst>
          </p:cNvPr>
          <p:cNvCxnSpPr/>
          <p:nvPr/>
        </p:nvCxnSpPr>
        <p:spPr>
          <a:xfrm flipV="1">
            <a:off x="2120900" y="2019300"/>
            <a:ext cx="5588000" cy="3937000"/>
          </a:xfrm>
          <a:prstGeom prst="line">
            <a:avLst/>
          </a:prstGeom>
          <a:ln w="22225">
            <a:solidFill>
              <a:schemeClr val="dk1">
                <a:alpha val="67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3F2E69-720E-38B3-DF3F-EDC94BE36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08664"/>
              </p:ext>
            </p:extLst>
          </p:nvPr>
        </p:nvGraphicFramePr>
        <p:xfrm>
          <a:off x="1524000" y="810619"/>
          <a:ext cx="6096000" cy="7416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128173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57035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2147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cutoff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sensitivity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specificity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562950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87C90FCF-A500-75BA-FB77-A5A8FFECF19A}"/>
              </a:ext>
            </a:extLst>
          </p:cNvPr>
          <p:cNvSpPr/>
          <p:nvPr/>
        </p:nvSpPr>
        <p:spPr>
          <a:xfrm>
            <a:off x="3549650" y="2332957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F23B21-D49D-B9C2-3253-5682A5701196}"/>
              </a:ext>
            </a:extLst>
          </p:cNvPr>
          <p:cNvSpPr/>
          <p:nvPr/>
        </p:nvSpPr>
        <p:spPr>
          <a:xfrm>
            <a:off x="4207510" y="2180752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4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58329-5D78-FF9B-C591-4A04B1415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A13B-FA36-6923-E74A-EEFE7E9A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161927"/>
            <a:ext cx="8280400" cy="663574"/>
          </a:xfrm>
        </p:spPr>
        <p:txBody>
          <a:bodyPr>
            <a:noAutofit/>
          </a:bodyPr>
          <a:lstStyle/>
          <a:p>
            <a:r>
              <a:rPr lang="en-US" sz="3200" b="1" dirty="0"/>
              <a:t>Receiver Operating Characteristic Curve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D4710-8C99-D9AF-B558-894240F48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99" y="1826977"/>
            <a:ext cx="6463402" cy="48690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51FDC0-BDE2-04DB-CD65-06D93FCEF371}"/>
              </a:ext>
            </a:extLst>
          </p:cNvPr>
          <p:cNvCxnSpPr/>
          <p:nvPr/>
        </p:nvCxnSpPr>
        <p:spPr>
          <a:xfrm flipV="1">
            <a:off x="2120900" y="2019300"/>
            <a:ext cx="5588000" cy="3937000"/>
          </a:xfrm>
          <a:prstGeom prst="line">
            <a:avLst/>
          </a:prstGeom>
          <a:ln w="22225">
            <a:solidFill>
              <a:schemeClr val="dk1">
                <a:alpha val="67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D9C424-A7E8-7D1D-4BC2-1FB68F2DD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0785"/>
              </p:ext>
            </p:extLst>
          </p:nvPr>
        </p:nvGraphicFramePr>
        <p:xfrm>
          <a:off x="1524000" y="810619"/>
          <a:ext cx="6096000" cy="7416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128173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57035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2147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cutoff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sensitivity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specificity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562950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46747484-17F1-CB37-959D-E023A2663082}"/>
              </a:ext>
            </a:extLst>
          </p:cNvPr>
          <p:cNvSpPr/>
          <p:nvPr/>
        </p:nvSpPr>
        <p:spPr>
          <a:xfrm>
            <a:off x="3549650" y="2332957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0132AB-9ACD-F4E7-84F1-0AC620C46C2A}"/>
              </a:ext>
            </a:extLst>
          </p:cNvPr>
          <p:cNvSpPr/>
          <p:nvPr/>
        </p:nvSpPr>
        <p:spPr>
          <a:xfrm>
            <a:off x="3114900" y="2475116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CA506D-C02A-6513-7F40-A0D4F2452E29}"/>
              </a:ext>
            </a:extLst>
          </p:cNvPr>
          <p:cNvSpPr/>
          <p:nvPr/>
        </p:nvSpPr>
        <p:spPr>
          <a:xfrm>
            <a:off x="4207510" y="2180752"/>
            <a:ext cx="127000" cy="1143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26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1127</TotalTime>
  <Words>384</Words>
  <Application>Microsoft Macintosh PowerPoint</Application>
  <PresentationFormat>On-screen Show (4:3)</PresentationFormat>
  <Paragraphs>99</Paragraphs>
  <Slides>16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Office Theme</vt:lpstr>
      <vt:lpstr>PowerPoint Presentation</vt:lpstr>
      <vt:lpstr>Are the recommended screening tools for adult ADHD useful?</vt:lpstr>
      <vt:lpstr>Recommendations</vt:lpstr>
      <vt:lpstr>PowerPoint Presentation</vt:lpstr>
      <vt:lpstr>PowerPoint Presentation</vt:lpstr>
      <vt:lpstr>Receiver Operating Characteristic Curve</vt:lpstr>
      <vt:lpstr>Receiver Operating Characteristic Curve</vt:lpstr>
      <vt:lpstr>Receiver Operating Characteristic Curve</vt:lpstr>
      <vt:lpstr>Receiver Operating Characteristic Curve</vt:lpstr>
      <vt:lpstr>Receiver Operating Characteristic Curve</vt:lpstr>
      <vt:lpstr>Receiver Operating Characteristic Curve</vt:lpstr>
      <vt:lpstr>Receiver Operating Characteristic Curve</vt:lpstr>
      <vt:lpstr>PowerPoint Presentation</vt:lpstr>
      <vt:lpstr>Limitations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White</dc:creator>
  <cp:lastModifiedBy>Steven White</cp:lastModifiedBy>
  <cp:revision>7</cp:revision>
  <dcterms:created xsi:type="dcterms:W3CDTF">2025-02-19T22:16:15Z</dcterms:created>
  <dcterms:modified xsi:type="dcterms:W3CDTF">2025-02-20T17:24:59Z</dcterms:modified>
</cp:coreProperties>
</file>